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8.gif" ContentType="image/gif"/>
  <Override PartName="/ppt/media/image39.png" ContentType="image/png"/>
  <Override PartName="/ppt/media/image14.png" ContentType="image/png"/>
  <Override PartName="/ppt/media/image37.png" ContentType="image/png"/>
  <Override PartName="/ppt/media/image12.png" ContentType="image/png"/>
  <Override PartName="/ppt/media/image15.png" ContentType="image/png"/>
  <Override PartName="/ppt/media/image17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27.png" ContentType="image/png"/>
  <Override PartName="/ppt/media/image41.gif" ContentType="image/gif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3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10.tif" ContentType="image/tiff"/>
  <Override PartName="/ppt/media/image16.tif" ContentType="image/tiff"/>
  <Override PartName="/ppt/media/image18.tif" ContentType="image/tiff"/>
  <Override PartName="/ppt/media/image24.tif" ContentType="image/tiff"/>
  <Override PartName="/ppt/media/image26.tif" ContentType="image/tiff"/>
  <Override PartName="/ppt/media/image32.tif" ContentType="image/tiff"/>
  <Override PartName="/ppt/media/image9.png" ContentType="image/png"/>
  <Override PartName="/ppt/media/image7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.tif" ContentType="image/tiff"/>
  <Override PartName="/ppt/media/image13.png" ContentType="image/png"/>
  <Override PartName="/ppt/media/image8.tif" ContentType="image/tiff"/>
  <Override PartName="/ppt/media/image3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793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"/><Relationship Id="rId10" Type="http://schemas.openxmlformats.org/officeDocument/2006/relationships/image" Target="../media/image9.png"/><Relationship Id="rId11" Type="http://schemas.openxmlformats.org/officeDocument/2006/relationships/image" Target="../media/image10.tif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tif"/><Relationship Id="rId18" Type="http://schemas.openxmlformats.org/officeDocument/2006/relationships/slideLayout" Target="../slideLayouts/slideLayout1.xml"/><Relationship Id="rId19" Type="http://schemas.openxmlformats.org/officeDocument/2006/relationships/slideLayout" Target="../slideLayouts/slideLayout2.xml"/><Relationship Id="rId20" Type="http://schemas.openxmlformats.org/officeDocument/2006/relationships/slideLayout" Target="../slideLayouts/slideLayout3.xml"/><Relationship Id="rId21" Type="http://schemas.openxmlformats.org/officeDocument/2006/relationships/slideLayout" Target="../slideLayouts/slideLayout4.xml"/><Relationship Id="rId22" Type="http://schemas.openxmlformats.org/officeDocument/2006/relationships/slideLayout" Target="../slideLayouts/slideLayout5.xml"/><Relationship Id="rId23" Type="http://schemas.openxmlformats.org/officeDocument/2006/relationships/slideLayout" Target="../slideLayouts/slideLayout6.xml"/><Relationship Id="rId24" Type="http://schemas.openxmlformats.org/officeDocument/2006/relationships/slideLayout" Target="../slideLayouts/slideLayout7.xml"/><Relationship Id="rId25" Type="http://schemas.openxmlformats.org/officeDocument/2006/relationships/slideLayout" Target="../slideLayouts/slideLayout8.xml"/><Relationship Id="rId26" Type="http://schemas.openxmlformats.org/officeDocument/2006/relationships/slideLayout" Target="../slideLayouts/slideLayout9.xml"/><Relationship Id="rId27" Type="http://schemas.openxmlformats.org/officeDocument/2006/relationships/slideLayout" Target="../slideLayouts/slideLayout10.xml"/><Relationship Id="rId28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7.png"/><Relationship Id="rId3" Type="http://schemas.openxmlformats.org/officeDocument/2006/relationships/image" Target="../media/image18.ti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tif"/><Relationship Id="rId10" Type="http://schemas.openxmlformats.org/officeDocument/2006/relationships/image" Target="../media/image25.png"/><Relationship Id="rId11" Type="http://schemas.openxmlformats.org/officeDocument/2006/relationships/image" Target="../media/image26.tif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tif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3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5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6" name="pasted-image.tiff" descr="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7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9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GB" sz="1590" spc="-1" strike="noStrike">
                  <a:latin typeface="Arial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11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12" name="logoill.png" descr="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3" name="mcstas-logo.png" descr="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4" name="PSI-Logo_trans.png" descr="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5" name="ku-logo.png" descr="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6" name="ESS_Logo_Frugal_Blue_cmyk.png" descr="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17" name="pasted-image.tiff" descr="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18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PlaceHolder 14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15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14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156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82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1026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6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4" name="ESS.png" descr="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25" name="CustomShape 17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GB" sz="700" spc="-1" strike="noStrike">
              <a:latin typeface="Arial"/>
            </a:endParaRPr>
          </a:p>
        </p:txBody>
      </p:sp>
      <p:grpSp>
        <p:nvGrpSpPr>
          <p:cNvPr id="26" name="Group 18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27" name="pasted-image.tiff" descr=""/>
            <p:cNvPicPr/>
            <p:nvPr/>
          </p:nvPicPr>
          <p:blipFill>
            <a:blip r:embed="rId11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8" name="CustomShape 19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" name="Group 20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30" name="CustomShape 21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GB" sz="1590" spc="-1" strike="noStrike">
                  <a:latin typeface="Arial"/>
                </a:endParaRPr>
              </a:p>
            </p:txBody>
          </p:sp>
          <p:grpSp>
            <p:nvGrpSpPr>
              <p:cNvPr id="31" name="Group 22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32" name="CustomShape 23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33" name="logoill.pdf" descr="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4" name="mcstas-logo.pdf" descr="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5" name="PSI-Logo_trans.png" descr="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6" name="ku-logo.pdf" descr="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7" name="ESS_Logo_Frugal_Blue_cmyk.png" descr="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38" name="pasted-image.tiff" descr=""/>
            <p:cNvPicPr/>
            <p:nvPr/>
          </p:nvPicPr>
          <p:blipFill>
            <a:blip r:embed="rId17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8"/>
    <p:sldLayoutId id="2147483650" r:id="rId19"/>
    <p:sldLayoutId id="2147483651" r:id="rId20"/>
    <p:sldLayoutId id="2147483652" r:id="rId21"/>
    <p:sldLayoutId id="2147483653" r:id="rId22"/>
    <p:sldLayoutId id="2147483654" r:id="rId23"/>
    <p:sldLayoutId id="2147483655" r:id="rId24"/>
    <p:sldLayoutId id="2147483656" r:id="rId25"/>
    <p:sldLayoutId id="2147483657" r:id="rId26"/>
    <p:sldLayoutId id="2147483658" r:id="rId27"/>
    <p:sldLayoutId id="2147483659" r:id="rId28"/>
    <p:sldLayoutId id="2147483660" r:id="rId2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78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80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81" name="pasted-image.tiff" descr="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2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3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84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GB" sz="1590" spc="-1" strike="noStrike">
                  <a:latin typeface="Arial"/>
                </a:endParaRPr>
              </a:p>
            </p:txBody>
          </p:sp>
          <p:grpSp>
            <p:nvGrpSpPr>
              <p:cNvPr id="85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86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87" name="logoill.png" descr="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88" name="mcstas-logo.png" descr="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89" name="PSI-Logo_trans.png" descr="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90" name="ku-logo.png" descr="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91" name="ESS_Logo_Frugal_Blue_cmyk.png" descr="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92" name="pasted-image.tiff" descr="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93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PlaceHolder 14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15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14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156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82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1026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16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99" name="ESS.png" descr="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100" name="CustomShape 17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GB" sz="700" spc="-1" strike="noStrike">
              <a:latin typeface="Arial"/>
            </a:endParaRPr>
          </a:p>
        </p:txBody>
      </p:sp>
      <p:grpSp>
        <p:nvGrpSpPr>
          <p:cNvPr id="101" name="Group 18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102" name="pasted-image.tiff" descr=""/>
            <p:cNvPicPr/>
            <p:nvPr/>
          </p:nvPicPr>
          <p:blipFill>
            <a:blip r:embed="rId11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3" name="CustomShape 19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4" name="Group 20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105" name="CustomShape 21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GB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GB" sz="1590" spc="-1" strike="noStrike">
                  <a:latin typeface="Arial"/>
                </a:endParaRPr>
              </a:p>
            </p:txBody>
          </p:sp>
          <p:grpSp>
            <p:nvGrpSpPr>
              <p:cNvPr id="106" name="Group 22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107" name="CustomShape 23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108" name="logoill.pdf" descr="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09" name="mcstas-logo.pdf" descr="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10" name="PSI-Logo_trans.png" descr="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11" name="ku-logo.pdf" descr="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12" name="ESS_Logo_Frugal_Blue_cmyk.png" descr="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113" name="pasted-image.tiff" descr=""/>
            <p:cNvPicPr/>
            <p:nvPr/>
          </p:nvPicPr>
          <p:blipFill>
            <a:blip r:embed="rId17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gif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github.com/McStasMcXtrace/Schools/blob/master/ISIS_April_2021/Tuesday_April_13th/4_Choppers_and_other_rotating_optics/README.md" TargetMode="External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770640" y="2926080"/>
            <a:ext cx="4046760" cy="3132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Moving Optics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n-GB" sz="2800" spc="-1" strike="noStrike"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Disk Chopper</a:t>
            </a:r>
            <a:endParaRPr b="0" lang="en-GB" sz="2800" spc="-1" strike="noStrike"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Fermi Chopper</a:t>
            </a:r>
            <a:endParaRPr b="0" lang="en-GB" sz="2800" spc="-1" strike="noStrike">
              <a:latin typeface="Arial"/>
            </a:endParaRPr>
          </a:p>
          <a:p>
            <a:pPr marL="250200" indent="-2498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Velocity selector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2044080" y="2228400"/>
            <a:ext cx="14569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>
            <a:off x="6923520" y="2228400"/>
            <a:ext cx="246060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>
            <a:off x="4164120" y="2228400"/>
            <a:ext cx="1663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"/>
          <p:cNvSpPr/>
          <p:nvPr/>
        </p:nvSpPr>
        <p:spPr>
          <a:xfrm>
            <a:off x="5144400" y="2228400"/>
            <a:ext cx="36000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6"/>
          <p:cNvSpPr/>
          <p:nvPr/>
        </p:nvSpPr>
        <p:spPr>
          <a:xfrm flipH="1">
            <a:off x="3543120" y="1777680"/>
            <a:ext cx="41040" cy="1496880"/>
          </a:xfrm>
          <a:prstGeom prst="rect">
            <a:avLst/>
          </a:pr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algn="b" blurRad="25400" dir="5400000" dist="1260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6" name="TextShape 7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11" name="FermiChop.pdf" descr=""/>
          <p:cNvPicPr/>
          <p:nvPr/>
        </p:nvPicPr>
        <p:blipFill>
          <a:blip r:embed="rId1"/>
          <a:stretch/>
        </p:blipFill>
        <p:spPr>
          <a:xfrm>
            <a:off x="1807560" y="1267920"/>
            <a:ext cx="7387920" cy="4114440"/>
          </a:xfrm>
          <a:prstGeom prst="rect">
            <a:avLst/>
          </a:prstGeom>
          <a:ln w="12600">
            <a:noFill/>
          </a:ln>
        </p:spPr>
      </p:pic>
      <p:sp>
        <p:nvSpPr>
          <p:cNvPr id="212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Fermi Chopper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378760" y="2807280"/>
            <a:ext cx="6523200" cy="2534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6080" rIns="46080" tIns="46080" bIns="46080">
            <a:spAutoFit/>
          </a:bodyPr>
          <a:p>
            <a:pPr>
              <a:lnSpc>
                <a:spcPct val="93000"/>
              </a:lnSpc>
              <a:spcBef>
                <a:spcPts val="901"/>
              </a:spcBef>
            </a:pPr>
            <a:r>
              <a:rPr b="1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Velocity Selectors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9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901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-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901"/>
              </a:spcBef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901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Select the neutron energy you want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2044080" y="2059200"/>
            <a:ext cx="14569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3681720" y="2059200"/>
            <a:ext cx="5155560" cy="518400"/>
          </a:xfrm>
          <a:prstGeom prst="roundRect">
            <a:avLst>
              <a:gd name="adj" fmla="val 16667"/>
            </a:avLst>
          </a:prstGeom>
          <a:solidFill>
            <a:srgbClr val="e4196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 flipH="1">
            <a:off x="3543120" y="1608480"/>
            <a:ext cx="41040" cy="1496880"/>
          </a:xfrm>
          <a:prstGeom prst="rect">
            <a:avLst/>
          </a:pr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algn="b" blurRad="25400" dir="5400000" dist="1260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7" name="TextShape 5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Velocity Selectors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Picture 1" descr=""/>
          <p:cNvPicPr/>
          <p:nvPr/>
        </p:nvPicPr>
        <p:blipFill>
          <a:blip r:embed="rId1"/>
          <a:stretch/>
        </p:blipFill>
        <p:spPr>
          <a:xfrm>
            <a:off x="4382640" y="1409040"/>
            <a:ext cx="4257360" cy="1110960"/>
          </a:xfrm>
          <a:prstGeom prst="rect">
            <a:avLst/>
          </a:prstGeom>
          <a:ln w="12600">
            <a:noFill/>
          </a:ln>
        </p:spPr>
      </p:pic>
      <p:pic>
        <p:nvPicPr>
          <p:cNvPr id="221" name="Picture 11" descr=""/>
          <p:cNvPicPr/>
          <p:nvPr/>
        </p:nvPicPr>
        <p:blipFill>
          <a:blip r:embed="rId2"/>
          <a:stretch/>
        </p:blipFill>
        <p:spPr>
          <a:xfrm>
            <a:off x="2520000" y="3429360"/>
            <a:ext cx="3687840" cy="2074320"/>
          </a:xfrm>
          <a:prstGeom prst="rect">
            <a:avLst/>
          </a:prstGeom>
          <a:ln w="12600"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2432880" y="4806000"/>
            <a:ext cx="1067400" cy="234000"/>
          </a:xfrm>
          <a:prstGeom prst="rect">
            <a:avLst/>
          </a:prstGeom>
          <a:solidFill>
            <a:srgbClr val="0d14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>
            <a:spAutoFit/>
          </a:bodyPr>
          <a:p>
            <a:pPr>
              <a:lnSpc>
                <a:spcPct val="93000"/>
              </a:lnSpc>
              <a:spcBef>
                <a:spcPts val="901"/>
              </a:spcBef>
            </a:pPr>
            <a:r>
              <a:rPr b="0" lang="en-GB" sz="1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ILL.FR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223" name="Group 4"/>
          <p:cNvGrpSpPr/>
          <p:nvPr/>
        </p:nvGrpSpPr>
        <p:grpSpPr>
          <a:xfrm>
            <a:off x="7173360" y="3429360"/>
            <a:ext cx="2637000" cy="2103480"/>
            <a:chOff x="7173360" y="3429360"/>
            <a:chExt cx="2637000" cy="2103480"/>
          </a:xfrm>
        </p:grpSpPr>
        <p:grpSp>
          <p:nvGrpSpPr>
            <p:cNvPr id="224" name="Group 5"/>
            <p:cNvGrpSpPr/>
            <p:nvPr/>
          </p:nvGrpSpPr>
          <p:grpSpPr>
            <a:xfrm>
              <a:off x="7173360" y="3429360"/>
              <a:ext cx="2637000" cy="2103480"/>
              <a:chOff x="7173360" y="3429360"/>
              <a:chExt cx="2637000" cy="2103480"/>
            </a:xfrm>
          </p:grpSpPr>
          <p:pic>
            <p:nvPicPr>
              <p:cNvPr id="225" name="Picture 5" descr=""/>
              <p:cNvPicPr/>
              <p:nvPr/>
            </p:nvPicPr>
            <p:blipFill>
              <a:blip r:embed="rId3"/>
              <a:stretch/>
            </p:blipFill>
            <p:spPr>
              <a:xfrm>
                <a:off x="7173360" y="3429360"/>
                <a:ext cx="2637000" cy="105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26" name="Picture 6" descr=""/>
              <p:cNvPicPr/>
              <p:nvPr/>
            </p:nvPicPr>
            <p:blipFill>
              <a:blip r:embed="rId4"/>
              <a:stretch/>
            </p:blipFill>
            <p:spPr>
              <a:xfrm>
                <a:off x="7173360" y="4476240"/>
                <a:ext cx="2637000" cy="1056600"/>
              </a:xfrm>
              <a:prstGeom prst="rect">
                <a:avLst/>
              </a:prstGeom>
              <a:ln w="12600">
                <a:noFill/>
              </a:ln>
            </p:spPr>
          </p:pic>
        </p:grpSp>
        <p:sp>
          <p:nvSpPr>
            <p:cNvPr id="227" name="CustomShape 6"/>
            <p:cNvSpPr/>
            <p:nvPr/>
          </p:nvSpPr>
          <p:spPr>
            <a:xfrm>
              <a:off x="7173360" y="5284080"/>
              <a:ext cx="870120" cy="24300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0" lang="en-GB" sz="1600" spc="-1" strike="noStrike">
                  <a:solidFill>
                    <a:srgbClr val="ffffff"/>
                  </a:solidFill>
                  <a:latin typeface="Helvetica Neue"/>
                  <a:ea typeface="Helvetica Neue"/>
                </a:rPr>
                <a:t>Astrium</a:t>
              </a:r>
              <a:endParaRPr b="0" lang="en-GB" sz="1600" spc="-1" strike="noStrike">
                <a:latin typeface="Arial"/>
              </a:endParaRPr>
            </a:p>
          </p:txBody>
        </p:sp>
      </p:grpSp>
      <p:sp>
        <p:nvSpPr>
          <p:cNvPr id="228" name="TextShape 7"/>
          <p:cNvSpPr txBox="1"/>
          <p:nvPr/>
        </p:nvSpPr>
        <p:spPr>
          <a:xfrm>
            <a:off x="3528000" y="2808000"/>
            <a:ext cx="3754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Drum with curved absorbing blades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1"/>
          <p:cNvGrpSpPr/>
          <p:nvPr/>
        </p:nvGrpSpPr>
        <p:grpSpPr>
          <a:xfrm>
            <a:off x="3814560" y="2527200"/>
            <a:ext cx="3569400" cy="1787760"/>
            <a:chOff x="3814560" y="2527200"/>
            <a:chExt cx="3569400" cy="1787760"/>
          </a:xfrm>
        </p:grpSpPr>
        <p:sp>
          <p:nvSpPr>
            <p:cNvPr id="230" name="CustomShape 2"/>
            <p:cNvSpPr/>
            <p:nvPr/>
          </p:nvSpPr>
          <p:spPr>
            <a:xfrm>
              <a:off x="4983840" y="2527200"/>
              <a:ext cx="2394000" cy="1787760"/>
            </a:xfrm>
            <a:prstGeom prst="rect">
              <a:avLst/>
            </a:prstGeom>
            <a:solidFill>
              <a:srgbClr val="00c5ff"/>
            </a:solidFill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3"/>
            <p:cNvSpPr/>
            <p:nvPr/>
          </p:nvSpPr>
          <p:spPr>
            <a:xfrm>
              <a:off x="3814560" y="3374280"/>
              <a:ext cx="1032840" cy="112680"/>
            </a:xfrm>
            <a:prstGeom prst="rightArrow">
              <a:avLst>
                <a:gd name="adj1" fmla="val 32000"/>
                <a:gd name="adj2" fmla="val 366667"/>
              </a:avLst>
            </a:prstGeom>
            <a:solidFill>
              <a:srgbClr val="008000"/>
            </a:solidFill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4"/>
            <p:cNvSpPr/>
            <p:nvPr/>
          </p:nvSpPr>
          <p:spPr>
            <a:xfrm>
              <a:off x="4983840" y="3223440"/>
              <a:ext cx="2394000" cy="47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noFill/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5"/>
            <p:cNvSpPr/>
            <p:nvPr/>
          </p:nvSpPr>
          <p:spPr>
            <a:xfrm>
              <a:off x="4989960" y="3421080"/>
              <a:ext cx="2394000" cy="47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noFill/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6"/>
            <p:cNvSpPr/>
            <p:nvPr/>
          </p:nvSpPr>
          <p:spPr>
            <a:xfrm>
              <a:off x="4989960" y="3044880"/>
              <a:ext cx="2394000" cy="47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noFill/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7"/>
            <p:cNvSpPr/>
            <p:nvPr/>
          </p:nvSpPr>
          <p:spPr>
            <a:xfrm>
              <a:off x="4989960" y="2856600"/>
              <a:ext cx="2394000" cy="47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016" y="20329"/>
                    <a:pt x="6276" y="18635"/>
                    <a:pt x="6276" y="18635"/>
                  </a:cubicBezTo>
                  <a:lnTo>
                    <a:pt x="10270" y="15388"/>
                  </a:lnTo>
                  <a:lnTo>
                    <a:pt x="14835" y="10588"/>
                  </a:lnTo>
                  <a:lnTo>
                    <a:pt x="18666" y="4941"/>
                  </a:lnTo>
                  <a:lnTo>
                    <a:pt x="21600" y="0"/>
                  </a:lnTo>
                </a:path>
              </a:pathLst>
            </a:custGeom>
            <a:noFill/>
            <a:ln w="3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6" name="CustomShape 8"/>
          <p:cNvSpPr/>
          <p:nvPr/>
        </p:nvSpPr>
        <p:spPr>
          <a:xfrm>
            <a:off x="7551360" y="4823640"/>
            <a:ext cx="1737000" cy="24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absorbing blades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" name="Line 9"/>
          <p:cNvSpPr/>
          <p:nvPr/>
        </p:nvSpPr>
        <p:spPr>
          <a:xfrm flipH="1" flipV="1">
            <a:off x="7174440" y="3515040"/>
            <a:ext cx="1421640" cy="127620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Shape 10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39" name="TextShape 1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Velocity Selectors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Shape 12"/>
          <p:cNvSpPr txBox="1"/>
          <p:nvPr/>
        </p:nvSpPr>
        <p:spPr>
          <a:xfrm>
            <a:off x="4104000" y="1656000"/>
            <a:ext cx="468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Schematic of a velocity selector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42" name="Picture 11" descr=""/>
          <p:cNvPicPr/>
          <p:nvPr/>
        </p:nvPicPr>
        <p:blipFill>
          <a:blip r:embed="rId1"/>
          <a:stretch/>
        </p:blipFill>
        <p:spPr>
          <a:xfrm>
            <a:off x="1668600" y="2900880"/>
            <a:ext cx="3687840" cy="2074320"/>
          </a:xfrm>
          <a:prstGeom prst="rect">
            <a:avLst/>
          </a:prstGeom>
          <a:ln w="12600"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1725480" y="4817520"/>
            <a:ext cx="1067400" cy="234000"/>
          </a:xfrm>
          <a:prstGeom prst="rect">
            <a:avLst/>
          </a:prstGeom>
          <a:solidFill>
            <a:srgbClr val="0d14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46080" bIns="46080">
            <a:spAutoFit/>
          </a:bodyPr>
          <a:p>
            <a:pPr>
              <a:lnSpc>
                <a:spcPct val="93000"/>
              </a:lnSpc>
              <a:spcBef>
                <a:spcPts val="901"/>
              </a:spcBef>
            </a:pPr>
            <a:r>
              <a:rPr b="0" lang="en-GB" sz="1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ILL.FR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2876040" y="1892880"/>
            <a:ext cx="5418000" cy="39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6080" rIns="46080" tIns="46080" bIns="460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‘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broad’ monochromatization δλ/λ  ≈ 10 %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245" name="Group 4"/>
          <p:cNvGrpSpPr/>
          <p:nvPr/>
        </p:nvGrpSpPr>
        <p:grpSpPr>
          <a:xfrm>
            <a:off x="6321960" y="2900880"/>
            <a:ext cx="2637000" cy="2103480"/>
            <a:chOff x="6321960" y="2900880"/>
            <a:chExt cx="2637000" cy="2103480"/>
          </a:xfrm>
        </p:grpSpPr>
        <p:grpSp>
          <p:nvGrpSpPr>
            <p:cNvPr id="246" name="Group 5"/>
            <p:cNvGrpSpPr/>
            <p:nvPr/>
          </p:nvGrpSpPr>
          <p:grpSpPr>
            <a:xfrm>
              <a:off x="6321960" y="2900880"/>
              <a:ext cx="2637000" cy="2103480"/>
              <a:chOff x="6321960" y="2900880"/>
              <a:chExt cx="2637000" cy="2103480"/>
            </a:xfrm>
          </p:grpSpPr>
          <p:pic>
            <p:nvPicPr>
              <p:cNvPr id="247" name="Picture 5" descr=""/>
              <p:cNvPicPr/>
              <p:nvPr/>
            </p:nvPicPr>
            <p:blipFill>
              <a:blip r:embed="rId2"/>
              <a:stretch/>
            </p:blipFill>
            <p:spPr>
              <a:xfrm>
                <a:off x="6321960" y="2900880"/>
                <a:ext cx="2637000" cy="105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48" name="Picture 6" descr=""/>
              <p:cNvPicPr/>
              <p:nvPr/>
            </p:nvPicPr>
            <p:blipFill>
              <a:blip r:embed="rId3"/>
              <a:stretch/>
            </p:blipFill>
            <p:spPr>
              <a:xfrm>
                <a:off x="6321960" y="3947760"/>
                <a:ext cx="2637000" cy="1056600"/>
              </a:xfrm>
              <a:prstGeom prst="rect">
                <a:avLst/>
              </a:prstGeom>
              <a:ln w="12600">
                <a:noFill/>
              </a:ln>
            </p:spPr>
          </p:pic>
        </p:grpSp>
        <p:sp>
          <p:nvSpPr>
            <p:cNvPr id="249" name="CustomShape 6"/>
            <p:cNvSpPr/>
            <p:nvPr/>
          </p:nvSpPr>
          <p:spPr>
            <a:xfrm>
              <a:off x="6321960" y="4755600"/>
              <a:ext cx="870120" cy="24300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0" lang="en-GB" sz="1600" spc="-1" strike="noStrike">
                  <a:solidFill>
                    <a:srgbClr val="ffffff"/>
                  </a:solidFill>
                  <a:latin typeface="Helvetica Neue"/>
                  <a:ea typeface="Helvetica Neue"/>
                </a:rPr>
                <a:t>Astrium</a:t>
              </a:r>
              <a:endParaRPr b="0" lang="en-GB" sz="1600" spc="-1" strike="noStrike">
                <a:latin typeface="Arial"/>
              </a:endParaRPr>
            </a:p>
          </p:txBody>
        </p:sp>
      </p:grpSp>
      <p:sp>
        <p:nvSpPr>
          <p:cNvPr id="250" name="TextShape 7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Velocity selectors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52" name="Picture 1" descr=""/>
          <p:cNvPicPr/>
          <p:nvPr/>
        </p:nvPicPr>
        <p:blipFill>
          <a:blip r:embed="rId1"/>
          <a:stretch/>
        </p:blipFill>
        <p:spPr>
          <a:xfrm>
            <a:off x="4177800" y="1188720"/>
            <a:ext cx="4257360" cy="1110960"/>
          </a:xfrm>
          <a:prstGeom prst="rect">
            <a:avLst/>
          </a:prstGeom>
          <a:ln w="12600"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1821600" y="2304000"/>
            <a:ext cx="7466400" cy="408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INPUT PARAMETER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xwidth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width entry aperture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yheight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height entry aperture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zdepth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housing! length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length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blade length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blade thickness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alpha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[deg]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twisting angle 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radius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distance rotation axis – aperture centre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nu 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[Hz]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rotation speed, counterclockwise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334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nslit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number of blades</a:t>
            </a:r>
            <a:endParaRPr b="0" lang="en-GB" sz="2000" spc="-1" strike="noStrike">
              <a:latin typeface="Arial"/>
              <a:ea typeface="DejaVu Sans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7520760" y="3085560"/>
            <a:ext cx="74880" cy="89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929" y="0"/>
                  <a:pt x="21600" y="68"/>
                  <a:pt x="21600" y="152"/>
                </a:cubicBezTo>
                <a:lnTo>
                  <a:pt x="21600" y="21448"/>
                </a:lnTo>
                <a:cubicBezTo>
                  <a:pt x="21600" y="21532"/>
                  <a:pt x="11929" y="21600"/>
                  <a:pt x="0" y="21600"/>
                </a:cubicBezTo>
              </a:path>
            </a:pathLst>
          </a:custGeom>
          <a:noFill/>
          <a:ln w="50760">
            <a:solidFill>
              <a:srgbClr val="ff0000"/>
            </a:solidFill>
            <a:round/>
          </a:ln>
          <a:effectLst>
            <a:outerShdw algn="b" blurRad="25400" dir="5400000" dist="1260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5" name="CustomShape 4"/>
          <p:cNvSpPr/>
          <p:nvPr/>
        </p:nvSpPr>
        <p:spPr>
          <a:xfrm>
            <a:off x="7923960" y="3295440"/>
            <a:ext cx="1004040" cy="30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ff0000"/>
                </a:solidFill>
                <a:latin typeface="Helvetica Neue"/>
                <a:ea typeface="Helvetica Neue"/>
              </a:rPr>
              <a:t>housing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56" name="TextShape 5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Velocity selectors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Velocity selectors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2160000" y="2160000"/>
            <a:ext cx="9216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Let’s do an exercise on this also: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Go to the same place on github you were before and do the second Task: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  <a:hlinkClick r:id="rId1"/>
              </a:rPr>
              <a:t>https://github.com/McStasMcXtrace/Schools/blob/master/ISIS_April_2021/Tuesday_April_13th/4_Choppers_and_other_rotating_optics/README.md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30320" y="175320"/>
            <a:ext cx="1096776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Moving optics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636920" y="1378800"/>
            <a:ext cx="556308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Not optics that move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9" name="Line 3"/>
          <p:cNvSpPr/>
          <p:nvPr/>
        </p:nvSpPr>
        <p:spPr>
          <a:xfrm flipV="1">
            <a:off x="4942800" y="3832200"/>
            <a:ext cx="3008880" cy="514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4"/>
          <p:cNvSpPr/>
          <p:nvPr/>
        </p:nvSpPr>
        <p:spPr>
          <a:xfrm flipV="1">
            <a:off x="4942800" y="4294440"/>
            <a:ext cx="3008880" cy="5112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5"/>
          <p:cNvSpPr/>
          <p:nvPr/>
        </p:nvSpPr>
        <p:spPr>
          <a:xfrm>
            <a:off x="4942800" y="3883680"/>
            <a:ext cx="360" cy="46224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6"/>
          <p:cNvSpPr/>
          <p:nvPr/>
        </p:nvSpPr>
        <p:spPr>
          <a:xfrm>
            <a:off x="7951680" y="3832200"/>
            <a:ext cx="0" cy="46224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7"/>
          <p:cNvSpPr/>
          <p:nvPr/>
        </p:nvSpPr>
        <p:spPr>
          <a:xfrm flipV="1">
            <a:off x="5147640" y="3575520"/>
            <a:ext cx="3008880" cy="514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8"/>
          <p:cNvSpPr/>
          <p:nvPr/>
        </p:nvSpPr>
        <p:spPr>
          <a:xfrm>
            <a:off x="7951680" y="4037760"/>
            <a:ext cx="204840" cy="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9"/>
          <p:cNvSpPr/>
          <p:nvPr/>
        </p:nvSpPr>
        <p:spPr>
          <a:xfrm>
            <a:off x="8156520" y="3575520"/>
            <a:ext cx="360" cy="46224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0"/>
          <p:cNvSpPr/>
          <p:nvPr/>
        </p:nvSpPr>
        <p:spPr>
          <a:xfrm flipH="1">
            <a:off x="4942800" y="3627000"/>
            <a:ext cx="205200" cy="2566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11"/>
          <p:cNvSpPr/>
          <p:nvPr/>
        </p:nvSpPr>
        <p:spPr>
          <a:xfrm flipH="1">
            <a:off x="7951680" y="3575520"/>
            <a:ext cx="204840" cy="2566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12"/>
          <p:cNvSpPr/>
          <p:nvPr/>
        </p:nvSpPr>
        <p:spPr>
          <a:xfrm flipH="1">
            <a:off x="7951680" y="4037760"/>
            <a:ext cx="204840" cy="25668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3"/>
          <p:cNvSpPr/>
          <p:nvPr/>
        </p:nvSpPr>
        <p:spPr>
          <a:xfrm rot="18742800">
            <a:off x="5559840" y="2966040"/>
            <a:ext cx="2052360" cy="1180440"/>
          </a:xfrm>
          <a:custGeom>
            <a:avLst/>
            <a:gdLst/>
            <a:ahLst/>
            <a:rect l="l" t="t" r="r" b="b"/>
            <a:pathLst>
              <a:path w="7694" h="3516">
                <a:moveTo>
                  <a:pt x="6411" y="2271"/>
                </a:moveTo>
                <a:lnTo>
                  <a:pt x="6430" y="2183"/>
                </a:lnTo>
                <a:lnTo>
                  <a:pt x="6441" y="2097"/>
                </a:lnTo>
                <a:lnTo>
                  <a:pt x="6445" y="2010"/>
                </a:lnTo>
                <a:lnTo>
                  <a:pt x="6440" y="1922"/>
                </a:lnTo>
                <a:lnTo>
                  <a:pt x="6430" y="1835"/>
                </a:lnTo>
                <a:lnTo>
                  <a:pt x="6411" y="1748"/>
                </a:lnTo>
                <a:lnTo>
                  <a:pt x="6386" y="1661"/>
                </a:lnTo>
                <a:lnTo>
                  <a:pt x="6353" y="1575"/>
                </a:lnTo>
                <a:lnTo>
                  <a:pt x="6313" y="1491"/>
                </a:lnTo>
                <a:lnTo>
                  <a:pt x="6265" y="1409"/>
                </a:lnTo>
                <a:lnTo>
                  <a:pt x="6211" y="1327"/>
                </a:lnTo>
                <a:lnTo>
                  <a:pt x="6149" y="1247"/>
                </a:lnTo>
                <a:lnTo>
                  <a:pt x="6080" y="1170"/>
                </a:lnTo>
                <a:lnTo>
                  <a:pt x="6005" y="1094"/>
                </a:lnTo>
                <a:lnTo>
                  <a:pt x="5924" y="1020"/>
                </a:lnTo>
                <a:lnTo>
                  <a:pt x="5836" y="949"/>
                </a:lnTo>
                <a:lnTo>
                  <a:pt x="5744" y="880"/>
                </a:lnTo>
                <a:lnTo>
                  <a:pt x="5645" y="815"/>
                </a:lnTo>
                <a:lnTo>
                  <a:pt x="5539" y="752"/>
                </a:lnTo>
                <a:lnTo>
                  <a:pt x="5430" y="692"/>
                </a:lnTo>
                <a:lnTo>
                  <a:pt x="5315" y="636"/>
                </a:lnTo>
                <a:lnTo>
                  <a:pt x="5196" y="583"/>
                </a:lnTo>
                <a:lnTo>
                  <a:pt x="5072" y="534"/>
                </a:lnTo>
                <a:lnTo>
                  <a:pt x="4945" y="488"/>
                </a:lnTo>
                <a:lnTo>
                  <a:pt x="4813" y="446"/>
                </a:lnTo>
                <a:lnTo>
                  <a:pt x="4678" y="408"/>
                </a:lnTo>
                <a:lnTo>
                  <a:pt x="4539" y="374"/>
                </a:lnTo>
                <a:lnTo>
                  <a:pt x="4398" y="344"/>
                </a:lnTo>
                <a:lnTo>
                  <a:pt x="4255" y="319"/>
                </a:lnTo>
                <a:lnTo>
                  <a:pt x="4110" y="297"/>
                </a:lnTo>
                <a:lnTo>
                  <a:pt x="3963" y="280"/>
                </a:lnTo>
                <a:lnTo>
                  <a:pt x="3816" y="266"/>
                </a:lnTo>
                <a:lnTo>
                  <a:pt x="3667" y="258"/>
                </a:lnTo>
                <a:lnTo>
                  <a:pt x="3516" y="254"/>
                </a:lnTo>
                <a:lnTo>
                  <a:pt x="3366" y="253"/>
                </a:lnTo>
                <a:lnTo>
                  <a:pt x="3216" y="258"/>
                </a:lnTo>
                <a:lnTo>
                  <a:pt x="3067" y="267"/>
                </a:lnTo>
                <a:lnTo>
                  <a:pt x="2919" y="280"/>
                </a:lnTo>
                <a:lnTo>
                  <a:pt x="2772" y="297"/>
                </a:lnTo>
                <a:lnTo>
                  <a:pt x="2626" y="318"/>
                </a:lnTo>
                <a:lnTo>
                  <a:pt x="2484" y="344"/>
                </a:lnTo>
                <a:lnTo>
                  <a:pt x="2342" y="374"/>
                </a:lnTo>
                <a:lnTo>
                  <a:pt x="2204" y="408"/>
                </a:lnTo>
                <a:lnTo>
                  <a:pt x="2069" y="446"/>
                </a:lnTo>
                <a:lnTo>
                  <a:pt x="1937" y="488"/>
                </a:lnTo>
                <a:lnTo>
                  <a:pt x="1809" y="533"/>
                </a:lnTo>
                <a:lnTo>
                  <a:pt x="1686" y="583"/>
                </a:lnTo>
                <a:lnTo>
                  <a:pt x="1566" y="636"/>
                </a:lnTo>
                <a:lnTo>
                  <a:pt x="1451" y="692"/>
                </a:lnTo>
                <a:lnTo>
                  <a:pt x="1342" y="752"/>
                </a:lnTo>
                <a:lnTo>
                  <a:pt x="1237" y="815"/>
                </a:lnTo>
                <a:lnTo>
                  <a:pt x="1137" y="880"/>
                </a:lnTo>
                <a:lnTo>
                  <a:pt x="1045" y="948"/>
                </a:lnTo>
                <a:lnTo>
                  <a:pt x="957" y="1019"/>
                </a:lnTo>
                <a:lnTo>
                  <a:pt x="875" y="1093"/>
                </a:lnTo>
                <a:lnTo>
                  <a:pt x="800" y="1170"/>
                </a:lnTo>
                <a:lnTo>
                  <a:pt x="733" y="1248"/>
                </a:lnTo>
                <a:lnTo>
                  <a:pt x="671" y="1326"/>
                </a:lnTo>
                <a:lnTo>
                  <a:pt x="616" y="1409"/>
                </a:lnTo>
                <a:lnTo>
                  <a:pt x="568" y="1492"/>
                </a:lnTo>
                <a:lnTo>
                  <a:pt x="528" y="1576"/>
                </a:lnTo>
                <a:lnTo>
                  <a:pt x="493" y="1661"/>
                </a:lnTo>
                <a:lnTo>
                  <a:pt x="468" y="1747"/>
                </a:lnTo>
                <a:lnTo>
                  <a:pt x="450" y="1834"/>
                </a:lnTo>
                <a:lnTo>
                  <a:pt x="438" y="1922"/>
                </a:lnTo>
                <a:lnTo>
                  <a:pt x="435" y="2009"/>
                </a:lnTo>
                <a:lnTo>
                  <a:pt x="439" y="2097"/>
                </a:lnTo>
                <a:lnTo>
                  <a:pt x="450" y="2183"/>
                </a:lnTo>
                <a:lnTo>
                  <a:pt x="469" y="2271"/>
                </a:lnTo>
                <a:lnTo>
                  <a:pt x="494" y="2357"/>
                </a:lnTo>
                <a:lnTo>
                  <a:pt x="528" y="2442"/>
                </a:lnTo>
                <a:lnTo>
                  <a:pt x="569" y="2527"/>
                </a:lnTo>
                <a:lnTo>
                  <a:pt x="617" y="2609"/>
                </a:lnTo>
                <a:lnTo>
                  <a:pt x="672" y="2690"/>
                </a:lnTo>
                <a:lnTo>
                  <a:pt x="733" y="2771"/>
                </a:lnTo>
                <a:lnTo>
                  <a:pt x="802" y="2849"/>
                </a:lnTo>
                <a:lnTo>
                  <a:pt x="877" y="2924"/>
                </a:lnTo>
                <a:lnTo>
                  <a:pt x="958" y="2998"/>
                </a:lnTo>
                <a:lnTo>
                  <a:pt x="1046" y="3069"/>
                </a:lnTo>
                <a:lnTo>
                  <a:pt x="1139" y="3137"/>
                </a:lnTo>
                <a:lnTo>
                  <a:pt x="1239" y="3203"/>
                </a:lnTo>
                <a:lnTo>
                  <a:pt x="1343" y="3265"/>
                </a:lnTo>
                <a:lnTo>
                  <a:pt x="1453" y="3325"/>
                </a:lnTo>
                <a:lnTo>
                  <a:pt x="1165" y="3515"/>
                </a:lnTo>
                <a:lnTo>
                  <a:pt x="1040" y="3447"/>
                </a:lnTo>
                <a:lnTo>
                  <a:pt x="920" y="3375"/>
                </a:lnTo>
                <a:lnTo>
                  <a:pt x="806" y="3300"/>
                </a:lnTo>
                <a:lnTo>
                  <a:pt x="699" y="3223"/>
                </a:lnTo>
                <a:lnTo>
                  <a:pt x="600" y="3141"/>
                </a:lnTo>
                <a:lnTo>
                  <a:pt x="505" y="3056"/>
                </a:lnTo>
                <a:lnTo>
                  <a:pt x="419" y="2970"/>
                </a:lnTo>
                <a:lnTo>
                  <a:pt x="341" y="2881"/>
                </a:lnTo>
                <a:lnTo>
                  <a:pt x="271" y="2790"/>
                </a:lnTo>
                <a:lnTo>
                  <a:pt x="208" y="2697"/>
                </a:lnTo>
                <a:lnTo>
                  <a:pt x="153" y="2602"/>
                </a:lnTo>
                <a:lnTo>
                  <a:pt x="107" y="2505"/>
                </a:lnTo>
                <a:lnTo>
                  <a:pt x="68" y="2407"/>
                </a:lnTo>
                <a:lnTo>
                  <a:pt x="38" y="2309"/>
                </a:lnTo>
                <a:lnTo>
                  <a:pt x="17" y="2209"/>
                </a:lnTo>
                <a:lnTo>
                  <a:pt x="4" y="2109"/>
                </a:lnTo>
                <a:lnTo>
                  <a:pt x="0" y="2009"/>
                </a:lnTo>
                <a:lnTo>
                  <a:pt x="4" y="1908"/>
                </a:lnTo>
                <a:lnTo>
                  <a:pt x="17" y="1808"/>
                </a:lnTo>
                <a:lnTo>
                  <a:pt x="38" y="1709"/>
                </a:lnTo>
                <a:lnTo>
                  <a:pt x="68" y="1610"/>
                </a:lnTo>
                <a:lnTo>
                  <a:pt x="106" y="1513"/>
                </a:lnTo>
                <a:lnTo>
                  <a:pt x="152" y="1417"/>
                </a:lnTo>
                <a:lnTo>
                  <a:pt x="207" y="1321"/>
                </a:lnTo>
                <a:lnTo>
                  <a:pt x="270" y="1228"/>
                </a:lnTo>
                <a:lnTo>
                  <a:pt x="340" y="1136"/>
                </a:lnTo>
                <a:lnTo>
                  <a:pt x="418" y="1048"/>
                </a:lnTo>
                <a:lnTo>
                  <a:pt x="505" y="961"/>
                </a:lnTo>
                <a:lnTo>
                  <a:pt x="597" y="876"/>
                </a:lnTo>
                <a:lnTo>
                  <a:pt x="698" y="796"/>
                </a:lnTo>
                <a:lnTo>
                  <a:pt x="805" y="717"/>
                </a:lnTo>
                <a:lnTo>
                  <a:pt x="918" y="642"/>
                </a:lnTo>
                <a:lnTo>
                  <a:pt x="1039" y="569"/>
                </a:lnTo>
                <a:lnTo>
                  <a:pt x="1165" y="501"/>
                </a:lnTo>
                <a:lnTo>
                  <a:pt x="1295" y="438"/>
                </a:lnTo>
                <a:lnTo>
                  <a:pt x="1432" y="376"/>
                </a:lnTo>
                <a:lnTo>
                  <a:pt x="1574" y="320"/>
                </a:lnTo>
                <a:lnTo>
                  <a:pt x="1721" y="268"/>
                </a:lnTo>
                <a:lnTo>
                  <a:pt x="1871" y="221"/>
                </a:lnTo>
                <a:lnTo>
                  <a:pt x="2026" y="177"/>
                </a:lnTo>
                <a:lnTo>
                  <a:pt x="2184" y="138"/>
                </a:lnTo>
                <a:lnTo>
                  <a:pt x="2346" y="103"/>
                </a:lnTo>
                <a:lnTo>
                  <a:pt x="2511" y="74"/>
                </a:lnTo>
                <a:lnTo>
                  <a:pt x="2676" y="49"/>
                </a:lnTo>
                <a:lnTo>
                  <a:pt x="2844" y="28"/>
                </a:lnTo>
                <a:lnTo>
                  <a:pt x="3014" y="14"/>
                </a:lnTo>
                <a:lnTo>
                  <a:pt x="3186" y="5"/>
                </a:lnTo>
                <a:lnTo>
                  <a:pt x="3356" y="0"/>
                </a:lnTo>
                <a:lnTo>
                  <a:pt x="3528" y="0"/>
                </a:lnTo>
                <a:lnTo>
                  <a:pt x="3699" y="5"/>
                </a:lnTo>
                <a:lnTo>
                  <a:pt x="3870" y="15"/>
                </a:lnTo>
                <a:lnTo>
                  <a:pt x="4040" y="30"/>
                </a:lnTo>
                <a:lnTo>
                  <a:pt x="4208" y="49"/>
                </a:lnTo>
                <a:lnTo>
                  <a:pt x="4374" y="73"/>
                </a:lnTo>
                <a:lnTo>
                  <a:pt x="4538" y="104"/>
                </a:lnTo>
                <a:lnTo>
                  <a:pt x="4700" y="137"/>
                </a:lnTo>
                <a:lnTo>
                  <a:pt x="4858" y="176"/>
                </a:lnTo>
                <a:lnTo>
                  <a:pt x="5013" y="220"/>
                </a:lnTo>
                <a:lnTo>
                  <a:pt x="5163" y="268"/>
                </a:lnTo>
                <a:lnTo>
                  <a:pt x="5310" y="320"/>
                </a:lnTo>
                <a:lnTo>
                  <a:pt x="5451" y="377"/>
                </a:lnTo>
                <a:lnTo>
                  <a:pt x="5588" y="437"/>
                </a:lnTo>
                <a:lnTo>
                  <a:pt x="5719" y="502"/>
                </a:lnTo>
                <a:lnTo>
                  <a:pt x="5845" y="570"/>
                </a:lnTo>
                <a:lnTo>
                  <a:pt x="5965" y="642"/>
                </a:lnTo>
                <a:lnTo>
                  <a:pt x="6078" y="717"/>
                </a:lnTo>
                <a:lnTo>
                  <a:pt x="6186" y="796"/>
                </a:lnTo>
                <a:lnTo>
                  <a:pt x="6285" y="877"/>
                </a:lnTo>
                <a:lnTo>
                  <a:pt x="6378" y="961"/>
                </a:lnTo>
                <a:lnTo>
                  <a:pt x="6464" y="1048"/>
                </a:lnTo>
                <a:lnTo>
                  <a:pt x="6542" y="1136"/>
                </a:lnTo>
                <a:lnTo>
                  <a:pt x="6613" y="1228"/>
                </a:lnTo>
                <a:lnTo>
                  <a:pt x="6676" y="1322"/>
                </a:lnTo>
                <a:lnTo>
                  <a:pt x="6729" y="1417"/>
                </a:lnTo>
                <a:lnTo>
                  <a:pt x="6777" y="1513"/>
                </a:lnTo>
                <a:lnTo>
                  <a:pt x="6815" y="1611"/>
                </a:lnTo>
                <a:lnTo>
                  <a:pt x="6843" y="1709"/>
                </a:lnTo>
                <a:lnTo>
                  <a:pt x="6865" y="1809"/>
                </a:lnTo>
                <a:lnTo>
                  <a:pt x="6878" y="1908"/>
                </a:lnTo>
                <a:lnTo>
                  <a:pt x="6882" y="2010"/>
                </a:lnTo>
                <a:lnTo>
                  <a:pt x="6877" y="2109"/>
                </a:lnTo>
                <a:lnTo>
                  <a:pt x="6864" y="2209"/>
                </a:lnTo>
                <a:lnTo>
                  <a:pt x="6842" y="2309"/>
                </a:lnTo>
                <a:lnTo>
                  <a:pt x="7693" y="2384"/>
                </a:lnTo>
                <a:lnTo>
                  <a:pt x="6465" y="2913"/>
                </a:lnTo>
                <a:lnTo>
                  <a:pt x="5561" y="2196"/>
                </a:lnTo>
                <a:lnTo>
                  <a:pt x="6411" y="227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14"/>
          <p:cNvSpPr/>
          <p:nvPr/>
        </p:nvSpPr>
        <p:spPr>
          <a:xfrm>
            <a:off x="4464000" y="2805120"/>
            <a:ext cx="3966120" cy="2156760"/>
          </a:xfrm>
          <a:prstGeom prst="line">
            <a:avLst/>
          </a:prstGeom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5"/>
          <p:cNvSpPr/>
          <p:nvPr/>
        </p:nvSpPr>
        <p:spPr>
          <a:xfrm>
            <a:off x="4600800" y="5274720"/>
            <a:ext cx="4717080" cy="3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...optics with moving parts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288520" y="1763280"/>
            <a:ext cx="8088480" cy="14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I.e. we can’t do: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COMPONENT something = Sometype(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par1=value1, par2=value2, ….)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3333"/>
                </a:solidFill>
                <a:latin typeface="Courier New"/>
                <a:ea typeface="DejaVu Sans"/>
              </a:rPr>
              <a:t>AT( f_x(t), f_y(t), f_z(t) )</a:t>
            </a: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RELATIVE someother</a:t>
            </a:r>
            <a:r>
              <a:rPr b="1" lang="en-GB" sz="1800" spc="-1" strike="noStrike">
                <a:solidFill>
                  <a:srgbClr val="ff3333"/>
                </a:solidFill>
                <a:latin typeface="Courier New"/>
                <a:ea typeface="DejaVu Sans"/>
              </a:rPr>
              <a:t> 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729400" y="4114800"/>
            <a:ext cx="2687760" cy="3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 what </a:t>
            </a: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we do?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30320" y="175320"/>
            <a:ext cx="1096776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Moving optics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5" name="TextShape 4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Moving optics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288520" y="1475280"/>
            <a:ext cx="8088480" cy="14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I.e. we can’t do: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COMPONENT something = Sometype(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	</a:t>
            </a: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par1=value1, par2=value2, ….)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3333"/>
                </a:solidFill>
                <a:latin typeface="Courier New"/>
                <a:ea typeface="DejaVu Sans"/>
              </a:rPr>
              <a:t>AT( f_x(t), f_y(t), f_z(t) )</a:t>
            </a:r>
            <a:r>
              <a:rPr b="1" lang="en-GB" sz="1800" spc="-1" strike="noStrike">
                <a:solidFill>
                  <a:srgbClr val="6666ff"/>
                </a:solidFill>
                <a:latin typeface="Courier New"/>
                <a:ea typeface="DejaVu Sans"/>
              </a:rPr>
              <a:t>RELATIVE someother</a:t>
            </a:r>
            <a:r>
              <a:rPr b="1" lang="en-GB" sz="1800" spc="-1" strike="noStrike">
                <a:solidFill>
                  <a:srgbClr val="ff3333"/>
                </a:solidFill>
                <a:latin typeface="Courier New"/>
                <a:ea typeface="DejaVu Sans"/>
              </a:rPr>
              <a:t> 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729400" y="3214800"/>
            <a:ext cx="2687760" cy="3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 what </a:t>
            </a: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we do?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30320" y="175320"/>
            <a:ext cx="10967760" cy="7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Moving optics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3485880" y="3581280"/>
            <a:ext cx="6399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Instead, we operate internally in the component on the neutron state, e.g. “rotate” the neutron etc.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9730080" y="4876200"/>
            <a:ext cx="576000" cy="129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9802080" y="4660200"/>
            <a:ext cx="432000" cy="864000"/>
          </a:xfrm>
          <a:custGeom>
            <a:avLst/>
            <a:gdLst/>
            <a:ahLst/>
            <a:rect l="0" t="0" r="r" b="b"/>
            <a:pathLst>
              <a:path w="1202" h="2402">
                <a:moveTo>
                  <a:pt x="600" y="2401"/>
                </a:moveTo>
                <a:lnTo>
                  <a:pt x="1201" y="0"/>
                </a:lnTo>
                <a:lnTo>
                  <a:pt x="0" y="0"/>
                </a:lnTo>
                <a:lnTo>
                  <a:pt x="600" y="2401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7"/>
          <p:cNvSpPr/>
          <p:nvPr/>
        </p:nvSpPr>
        <p:spPr>
          <a:xfrm>
            <a:off x="7992000" y="4536000"/>
            <a:ext cx="1507680" cy="722160"/>
          </a:xfrm>
          <a:prstGeom prst="line">
            <a:avLst/>
          </a:prstGeom>
          <a:ln w="32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8"/>
          <p:cNvSpPr/>
          <p:nvPr/>
        </p:nvSpPr>
        <p:spPr>
          <a:xfrm rot="1349400">
            <a:off x="8518320" y="4708800"/>
            <a:ext cx="320400" cy="289080"/>
          </a:xfrm>
          <a:prstGeom prst="ellipse">
            <a:avLst/>
          </a:prstGeom>
          <a:solidFill>
            <a:srgbClr val="0000ff"/>
          </a:solidFill>
          <a:ln w="255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2200" spc="-1" strike="noStrike">
                <a:solidFill>
                  <a:srgbClr val="ffff00"/>
                </a:solidFill>
                <a:latin typeface="Latin Modern Mono Slanted"/>
                <a:ea typeface="DejaVu Sans"/>
              </a:rPr>
              <a:t>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4" name="CustomShape 9"/>
          <p:cNvSpPr/>
          <p:nvPr/>
        </p:nvSpPr>
        <p:spPr>
          <a:xfrm rot="20099400">
            <a:off x="4413600" y="4763160"/>
            <a:ext cx="576000" cy="129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0"/>
          <p:cNvSpPr/>
          <p:nvPr/>
        </p:nvSpPr>
        <p:spPr>
          <a:xfrm rot="20099400">
            <a:off x="4303080" y="4587480"/>
            <a:ext cx="432000" cy="864000"/>
          </a:xfrm>
          <a:custGeom>
            <a:avLst/>
            <a:gdLst/>
            <a:ahLst/>
            <a:rect l="0" t="0" r="r" b="b"/>
            <a:pathLst>
              <a:path w="1202" h="2403">
                <a:moveTo>
                  <a:pt x="596" y="2402"/>
                </a:moveTo>
                <a:lnTo>
                  <a:pt x="1201" y="3"/>
                </a:lnTo>
                <a:lnTo>
                  <a:pt x="0" y="0"/>
                </a:lnTo>
                <a:lnTo>
                  <a:pt x="596" y="2402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11"/>
          <p:cNvSpPr/>
          <p:nvPr/>
        </p:nvSpPr>
        <p:spPr>
          <a:xfrm>
            <a:off x="2448000" y="5372280"/>
            <a:ext cx="1671480" cy="16920"/>
          </a:xfrm>
          <a:prstGeom prst="line">
            <a:avLst/>
          </a:prstGeom>
          <a:ln w="324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2"/>
          <p:cNvSpPr/>
          <p:nvPr/>
        </p:nvSpPr>
        <p:spPr>
          <a:xfrm rot="21449400">
            <a:off x="3044160" y="5225040"/>
            <a:ext cx="320400" cy="289080"/>
          </a:xfrm>
          <a:prstGeom prst="ellipse">
            <a:avLst/>
          </a:prstGeom>
          <a:solidFill>
            <a:srgbClr val="0000ff"/>
          </a:solidFill>
          <a:ln w="255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2200" spc="-1" strike="noStrike">
                <a:solidFill>
                  <a:srgbClr val="ffff00"/>
                </a:solidFill>
                <a:latin typeface="Latin Modern Mono Slanted"/>
                <a:ea typeface="DejaVu Sans"/>
              </a:rPr>
              <a:t>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8" name="CustomShape 13"/>
          <p:cNvSpPr/>
          <p:nvPr/>
        </p:nvSpPr>
        <p:spPr>
          <a:xfrm>
            <a:off x="6192000" y="5112000"/>
            <a:ext cx="1152000" cy="360000"/>
          </a:xfrm>
          <a:custGeom>
            <a:avLst/>
            <a:gdLst/>
            <a:ahLst/>
            <a:rect l="0" t="0" r="r" b="b"/>
            <a:pathLst>
              <a:path w="3202" h="1002">
                <a:moveTo>
                  <a:pt x="0" y="500"/>
                </a:moveTo>
                <a:lnTo>
                  <a:pt x="637" y="0"/>
                </a:lnTo>
                <a:lnTo>
                  <a:pt x="637" y="250"/>
                </a:lnTo>
                <a:lnTo>
                  <a:pt x="2563" y="250"/>
                </a:lnTo>
                <a:lnTo>
                  <a:pt x="2563" y="0"/>
                </a:lnTo>
                <a:lnTo>
                  <a:pt x="3201" y="500"/>
                </a:lnTo>
                <a:lnTo>
                  <a:pt x="2563" y="1001"/>
                </a:lnTo>
                <a:lnTo>
                  <a:pt x="2563" y="750"/>
                </a:lnTo>
                <a:lnTo>
                  <a:pt x="637" y="750"/>
                </a:lnTo>
                <a:lnTo>
                  <a:pt x="637" y="1001"/>
                </a:lnTo>
                <a:lnTo>
                  <a:pt x="0" y="500"/>
                </a:lnTo>
              </a:path>
            </a:pathLst>
          </a:custGeom>
          <a:solidFill>
            <a:srgbClr val="ff42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TextShape 14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Moving optics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044080" y="2228400"/>
            <a:ext cx="14569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DISK CHOPPER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6923520" y="2228400"/>
            <a:ext cx="246060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5"/>
          <p:cNvSpPr/>
          <p:nvPr/>
        </p:nvSpPr>
        <p:spPr>
          <a:xfrm>
            <a:off x="4164120" y="2228400"/>
            <a:ext cx="16632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6"/>
          <p:cNvSpPr/>
          <p:nvPr/>
        </p:nvSpPr>
        <p:spPr>
          <a:xfrm>
            <a:off x="5144400" y="2228400"/>
            <a:ext cx="360000" cy="518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7"/>
          <p:cNvSpPr/>
          <p:nvPr/>
        </p:nvSpPr>
        <p:spPr>
          <a:xfrm flipH="1">
            <a:off x="3543120" y="1777680"/>
            <a:ext cx="41040" cy="1496880"/>
          </a:xfrm>
          <a:prstGeom prst="rect">
            <a:avLst/>
          </a:prstGeom>
          <a:solidFill>
            <a:srgbClr val="000000"/>
          </a:solidFill>
          <a:ln w="3240">
            <a:solidFill>
              <a:srgbClr val="000000"/>
            </a:solidFill>
            <a:round/>
          </a:ln>
          <a:effectLst>
            <a:outerShdw algn="b" blurRad="25400" dir="5400000" dist="12600" kx="0" ky="0" rotWithShape="0" sx="100000" sy="1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7" name="CustomShape 8"/>
          <p:cNvSpPr/>
          <p:nvPr/>
        </p:nvSpPr>
        <p:spPr>
          <a:xfrm>
            <a:off x="2908800" y="3931920"/>
            <a:ext cx="4553280" cy="156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Define time structure of the beam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Time Of Flight (TOF) measurements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199" name="DiskChop1.pdf" descr=""/>
          <p:cNvPicPr/>
          <p:nvPr/>
        </p:nvPicPr>
        <p:blipFill>
          <a:blip r:embed="rId1"/>
          <a:stretch/>
        </p:blipFill>
        <p:spPr>
          <a:xfrm>
            <a:off x="1519560" y="1234080"/>
            <a:ext cx="4377240" cy="4188600"/>
          </a:xfrm>
          <a:prstGeom prst="rect">
            <a:avLst/>
          </a:prstGeom>
          <a:ln w="12600">
            <a:noFill/>
          </a:ln>
        </p:spPr>
      </p:pic>
      <p:pic>
        <p:nvPicPr>
          <p:cNvPr id="200" name="r&amp;d2-2.jpg" descr=""/>
          <p:cNvPicPr/>
          <p:nvPr/>
        </p:nvPicPr>
        <p:blipFill>
          <a:blip r:embed="rId2"/>
          <a:stretch/>
        </p:blipFill>
        <p:spPr>
          <a:xfrm>
            <a:off x="5987160" y="1543680"/>
            <a:ext cx="3826440" cy="2869560"/>
          </a:xfrm>
          <a:prstGeom prst="rect">
            <a:avLst/>
          </a:prstGeom>
          <a:ln w="12600">
            <a:noFill/>
          </a:ln>
        </p:spPr>
      </p:pic>
      <p:sp>
        <p:nvSpPr>
          <p:cNvPr id="201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Disk chopper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796040" y="1250640"/>
            <a:ext cx="8006040" cy="496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INPUT PARAMETER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nu 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[Hz]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frequency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yheight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slit height (if 0, yheight = radius)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radius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disk radius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theta_0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[deg]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angular width of slits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xwidth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[m]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horizontal slit width opening, beam center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jitter 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[s]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jitter in time phase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delay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[s]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time delay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phase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[deg]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angular delay, overrides time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Isfirst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[0/1]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several choppers, defines first chopper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npulse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[1]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number of pulses if isfirst=true</a:t>
            </a: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en-GB" sz="2000" spc="-1" strike="noStrike"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verbose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[1]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display disk chopper config</a:t>
            </a:r>
            <a:endParaRPr b="0" lang="en-GB" sz="2000" spc="-1" strike="noStrike">
              <a:latin typeface="Arial"/>
              <a:ea typeface="DejaVu Sans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Disk chopper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06" name="DiskChop2.pdf" descr=""/>
          <p:cNvPicPr/>
          <p:nvPr/>
        </p:nvPicPr>
        <p:blipFill>
          <a:blip r:embed="rId1"/>
          <a:stretch/>
        </p:blipFill>
        <p:spPr>
          <a:xfrm>
            <a:off x="2222640" y="2189880"/>
            <a:ext cx="7295760" cy="3849480"/>
          </a:xfrm>
          <a:prstGeom prst="rect">
            <a:avLst/>
          </a:prstGeom>
          <a:ln w="12600">
            <a:noFill/>
          </a:ln>
        </p:spPr>
      </p:pic>
      <p:sp>
        <p:nvSpPr>
          <p:cNvPr id="207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Disk Chopper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Disk Chopper exercise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2376000" y="1800000"/>
            <a:ext cx="8784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Let’s do an exercise on this – head on over to github and find it there: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https://github.com/McStasMcXtrace/Schools/blob/master/ISIS_April_2021/Tuesday_April_13th/4_Choppers_and_other_rotating_optics/README.md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>Erik Knudsen</cp:lastModifiedBy>
  <dcterms:modified xsi:type="dcterms:W3CDTF">2021-04-13T10:46:55Z</dcterms:modified>
  <cp:revision>7</cp:revision>
  <dc:subject/>
  <dc:title/>
</cp:coreProperties>
</file>